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71" r:id="rId5"/>
    <p:sldId id="274" r:id="rId6"/>
    <p:sldId id="282" r:id="rId7"/>
    <p:sldId id="259" r:id="rId8"/>
    <p:sldId id="263" r:id="rId9"/>
    <p:sldId id="261" r:id="rId10"/>
    <p:sldId id="262" r:id="rId11"/>
    <p:sldId id="258" r:id="rId12"/>
    <p:sldId id="278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82"/>
    <p:restoredTop sz="94802"/>
  </p:normalViewPr>
  <p:slideViewPr>
    <p:cSldViewPr snapToGrid="0" snapToObjects="1">
      <p:cViewPr>
        <p:scale>
          <a:sx n="109" d="100"/>
          <a:sy n="109" d="100"/>
        </p:scale>
        <p:origin x="992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9F8F6-16F9-A749-BDF8-E1342E305B28}" type="datetimeFigureOut">
              <a:rPr lang="en-US" smtClean="0"/>
              <a:t>12/6/20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9D55E-539C-0D4E-B6D4-50FE10CCD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66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85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we have all the wireframes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88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“What are we building?”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1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the headings, “we thought about people’s…”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0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4 user personas.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98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we have all the wireframes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51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we have all the wireframes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01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40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Skim over – basically user needs to be logged in, user info and ingredients/preferences saved in DB, recipes come from API searching with DB info. They can click on the link if they want to see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30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trello</a:t>
            </a:r>
            <a:r>
              <a:rPr lang="en-US" dirty="0"/>
              <a:t>, doing sprints kind of?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D55E-539C-0D4E-B6D4-50FE10CCD2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15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ADA18-E42B-0641-B2B7-FE3016382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11076-0C74-5D44-93EF-74405BBB5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AFC00-C4B0-9F40-951C-873A677AE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64F20-EA09-EF42-9C7C-0BB6DBA15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D28B8-7EBB-7648-B46C-2BCEB3ACE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21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6C70-5858-0249-8C22-948A877E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56526-301B-AD41-8107-90F1AA606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ED601-1C13-0E4B-B55D-D14919ED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DBEDD-565F-234C-A56C-E4FD3CDB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83539-74A7-A14B-93B1-E8B6AFB3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0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35BE79-CE87-6D4B-8C38-00068DBA60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D7091-06BC-9641-AC78-373F9678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5E517-520D-494E-B469-D0CCDE160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9CDDE-3AFD-4342-81B6-389C2D19E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5C6A2-2EE1-BA49-B482-B37159AE8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77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0D536-90C4-D74C-AD5B-3283A726F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D2BE6-C772-754A-91CB-920CB629E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895F0-8CE2-CD4A-A73A-134382D6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59252-BEA4-0C47-8CBF-F4660397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B0282-B1FD-504B-A648-DE8D62AE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5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BDA6C-E703-9947-8FEE-165475DFC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05EAE-D85E-CA4A-B48D-9586FF317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1D527-97B2-CF45-934F-70835E576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B07C9-D51E-034F-AFCD-CAE61D53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1D438-4193-374A-960F-2B403C2F3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7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0AB3-6814-E54D-89D9-909AB020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B8DD4-F53B-BA4D-8C1F-D54FBF7F2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8666F-EE02-2D41-A934-7B66BBC8C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4B30B-0862-1140-80DC-D0A9807E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9B143-6FA7-FC42-8B83-5B3B12BF2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82721-27E3-3947-8E6B-FE09B365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81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0EDA-6112-5C43-883D-EA7E14EAC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48284-6AC1-4E45-8864-F10AB3980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B9532-E6ED-C844-BC82-3ADFC715A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8976B-2683-9149-B076-F1CB5E9A0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24600-2CC4-7E42-BA25-94EAD53725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C66F97-47A1-6442-8392-D10BF962E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4EA148-778A-864A-A6C8-D047CDABE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4CF155-66EB-1F4D-917E-A0A344C0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73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C7E05-CDDE-974A-B7C6-E59C08701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6E3129-EA36-EB44-82D1-75ACAB9A1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2265A-B39A-8C40-AD9D-9FCE9D67B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F8D59-9DDC-B74F-9121-7A4A52F38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6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37A39-AA4B-E14A-AC4F-74A890B78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54D0F-987F-8849-A89F-639F7E5D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5D5F4-4000-2341-A5C3-3D022096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5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D28C-6598-194A-8BE9-5C11F4C14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3F459-AFC7-7449-B060-57B6B7484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D2690-D364-9344-9BA5-FC9DF7516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ED15B-E4E5-4A40-928F-5E4E4FCCA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5744A-78BE-354A-93F6-718E5722B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8811D-7ABC-0944-BE0D-B3B1D1339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21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D843-2CB3-AF46-A2C9-17DE915ED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6E1DE-651B-4242-9FC5-F9072D9ABB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6C26E-E0AC-AE41-AAC2-762D44B73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247B5-5140-EA44-B293-67F009873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6AB-E9F6-BA4D-B6FB-BA057EA9133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91A8A-4DA5-ED49-972F-F30097C7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27DF-8522-B24A-966D-E343A9BA0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19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9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F3BA3C-A13F-8B4A-9AC7-7FF29B93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AC7E1-4571-3544-B458-5C6013A01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AA891-F4C1-7245-8A60-5D66104EE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746AB-E9F6-BA4D-B6FB-BA057EA9133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32D95-FB50-FB40-B466-97B532538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AE2F0-46E0-ED41-8ADB-35BA16D6D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C0A44-EB01-C641-B4E0-A9767106B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9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2921" y="3002286"/>
            <a:ext cx="7703969" cy="1472393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/>
            <a:r>
              <a:rPr lang="en-US" sz="9600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 </a:t>
            </a:r>
            <a:r>
              <a:rPr lang="en-US" sz="9600" b="1" dirty="0" err="1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FridgeMate</a:t>
            </a:r>
            <a:r>
              <a:rPr lang="en-US" sz="9600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1C4C0-59E6-EE4A-8688-CFCC1EEFA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125" y="3142613"/>
            <a:ext cx="884954" cy="1191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6C448-3D1F-A342-B417-3E8D3E76CF9C}"/>
              </a:ext>
            </a:extLst>
          </p:cNvPr>
          <p:cNvSpPr txBox="1"/>
          <p:nvPr/>
        </p:nvSpPr>
        <p:spPr>
          <a:xfrm>
            <a:off x="3609881" y="5786564"/>
            <a:ext cx="7814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Lato Black" panose="020F0A02020204030203" pitchFamily="34" charset="77"/>
              </a:rPr>
              <a:t>By Adrienne Smith &amp; Shelby El-rassi </a:t>
            </a:r>
          </a:p>
        </p:txBody>
      </p:sp>
    </p:spTree>
    <p:extLst>
      <p:ext uri="{BB962C8B-B14F-4D97-AF65-F5344CB8AC3E}">
        <p14:creationId xmlns:p14="http://schemas.microsoft.com/office/powerpoint/2010/main" val="3338210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0" y="411825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How: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CC40D3-9E68-464C-8085-9FEE4242073B}"/>
              </a:ext>
            </a:extLst>
          </p:cNvPr>
          <p:cNvSpPr/>
          <p:nvPr/>
        </p:nvSpPr>
        <p:spPr>
          <a:xfrm>
            <a:off x="0" y="6481285"/>
            <a:ext cx="8750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https://</a:t>
            </a:r>
            <a:r>
              <a:rPr lang="en-US" dirty="0" err="1">
                <a:latin typeface="Lato Black" panose="020F0A02020204030203" pitchFamily="34" charset="77"/>
              </a:rPr>
              <a:t>github.com</a:t>
            </a:r>
            <a:r>
              <a:rPr lang="en-US" dirty="0">
                <a:latin typeface="Lato Black" panose="020F0A02020204030203" pitchFamily="34" charset="77"/>
              </a:rPr>
              <a:t>/CA-MERN/MERN-Part-A-Docs/blob/main/diagrams/</a:t>
            </a:r>
            <a:r>
              <a:rPr lang="en-US" dirty="0" err="1">
                <a:latin typeface="Lato Black" panose="020F0A02020204030203" pitchFamily="34" charset="77"/>
              </a:rPr>
              <a:t>DFD.jpeg</a:t>
            </a:r>
            <a:endParaRPr lang="en-US" dirty="0">
              <a:latin typeface="Lato Black" panose="020F0A02020204030203" pitchFamily="34" charset="77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971FBA1-0FA6-4648-8468-240F6847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90063"/>
            <a:ext cx="5025929" cy="3273466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53F07B2-E55E-2548-96E0-EDD902281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20" y="2459939"/>
            <a:ext cx="5728471" cy="3764423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B6266C2-C748-9E4C-90FC-5C40D60D5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149" y="39557"/>
            <a:ext cx="7604647" cy="316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11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729831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How:</a:t>
            </a:r>
          </a:p>
        </p:txBody>
      </p:sp>
      <p:pic>
        <p:nvPicPr>
          <p:cNvPr id="7170" name="Picture 2" descr="Application-Architecture-Diagram">
            <a:extLst>
              <a:ext uri="{FF2B5EF4-FFF2-40B4-BE49-F238E27FC236}">
                <a16:creationId xmlns:a16="http://schemas.microsoft.com/office/drawing/2014/main" id="{DBD82BC3-2C01-2145-9A46-EA2DEF50D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0"/>
            <a:ext cx="8199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1753AA-B843-8042-AF1F-31CCC30F8ADA}"/>
              </a:ext>
            </a:extLst>
          </p:cNvPr>
          <p:cNvSpPr/>
          <p:nvPr/>
        </p:nvSpPr>
        <p:spPr>
          <a:xfrm>
            <a:off x="0" y="0"/>
            <a:ext cx="9416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https://</a:t>
            </a:r>
            <a:r>
              <a:rPr lang="en-US" dirty="0" err="1">
                <a:latin typeface="Lato Black" panose="020F0A02020204030203" pitchFamily="34" charset="77"/>
              </a:rPr>
              <a:t>github.com</a:t>
            </a:r>
            <a:r>
              <a:rPr lang="en-US" dirty="0">
                <a:latin typeface="Lato Black" panose="020F0A02020204030203" pitchFamily="34" charset="77"/>
              </a:rPr>
              <a:t>/CA-MERN/MERN-Part-A-Docs/blob/main/diagrams/</a:t>
            </a:r>
            <a:r>
              <a:rPr lang="en-US" dirty="0" err="1">
                <a:latin typeface="Lato Black" panose="020F0A02020204030203" pitchFamily="34" charset="77"/>
              </a:rPr>
              <a:t>aad.png</a:t>
            </a:r>
            <a:endParaRPr lang="en-US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59976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172" y="259004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When:</a:t>
            </a:r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2263BFE-C206-424E-83F5-587C2A7A0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06" y="1339646"/>
            <a:ext cx="4481388" cy="2974265"/>
          </a:xfrm>
          <a:prstGeom prst="rect">
            <a:avLst/>
          </a:prstGeom>
        </p:spPr>
      </p:pic>
      <p:pic>
        <p:nvPicPr>
          <p:cNvPr id="8" name="Picture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F41B481-7BEA-664F-9096-B39BA8A90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736" y="259004"/>
            <a:ext cx="4433858" cy="2974265"/>
          </a:xfrm>
          <a:prstGeom prst="rect">
            <a:avLst/>
          </a:prstGeom>
        </p:spPr>
      </p:pic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510243D-900F-FE42-ACD2-705C0BD7A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649" y="2371445"/>
            <a:ext cx="4071232" cy="3057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0833F9F-E1BF-644B-A232-200EF136116B}"/>
              </a:ext>
            </a:extLst>
          </p:cNvPr>
          <p:cNvSpPr/>
          <p:nvPr/>
        </p:nvSpPr>
        <p:spPr>
          <a:xfrm>
            <a:off x="194675" y="4486554"/>
            <a:ext cx="39929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Docs Project Management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Original Card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Completed Card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Revision Card</a:t>
            </a:r>
          </a:p>
          <a:p>
            <a:pPr marL="285750" indent="-285750">
              <a:buFontTx/>
              <a:buChar char="-"/>
            </a:pPr>
            <a:endParaRPr lang="en-US" dirty="0">
              <a:latin typeface="Lato Black" panose="020F0A02020204030203" pitchFamily="34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58E063-0B33-0946-8017-663FB6881FB7}"/>
              </a:ext>
            </a:extLst>
          </p:cNvPr>
          <p:cNvSpPr/>
          <p:nvPr/>
        </p:nvSpPr>
        <p:spPr>
          <a:xfrm>
            <a:off x="7868280" y="3233269"/>
            <a:ext cx="39929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Application Project Management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Rubric Card for Tracking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Testing Implementation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Server Implementation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Client Implementation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CFF43D-1336-224B-8DE8-CE7238E035DD}"/>
              </a:ext>
            </a:extLst>
          </p:cNvPr>
          <p:cNvSpPr/>
          <p:nvPr/>
        </p:nvSpPr>
        <p:spPr>
          <a:xfrm>
            <a:off x="3660918" y="5428526"/>
            <a:ext cx="39929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Sprint Management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Lato Black" panose="020F0A02020204030203" pitchFamily="34" charset="77"/>
              </a:rPr>
              <a:t>Sprint Planning Card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Lato Black" panose="020F0A02020204030203" pitchFamily="34" charset="77"/>
              </a:rPr>
              <a:t>Currently Doing for that Sprint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Lato Black" panose="020F0A02020204030203" pitchFamily="34" charset="77"/>
              </a:rPr>
              <a:t>Completed Card for that Sprint</a:t>
            </a:r>
          </a:p>
          <a:p>
            <a:pPr marL="285750" indent="-285750">
              <a:buFontTx/>
              <a:buChar char="-"/>
            </a:pPr>
            <a:endParaRPr lang="en-US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084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1DD66-4265-C64B-A288-282A3FD224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92595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817" y="1370171"/>
            <a:ext cx="4425551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FFFFFF"/>
                </a:solidFill>
                <a:latin typeface="Paytone One" pitchFamily="2" charset="77"/>
                <a:cs typeface="Damascus" pitchFamily="2" charset="-78"/>
              </a:rPr>
              <a:t>What: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5976" y="2130090"/>
            <a:ext cx="457824" cy="445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1156773-3FB3-46D9-9F87-821287404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3872" y="3116072"/>
            <a:ext cx="4378128" cy="3741928"/>
          </a:xfrm>
          <a:custGeom>
            <a:avLst/>
            <a:gdLst>
              <a:gd name="connsiteX0" fmla="*/ 2605183 w 4378128"/>
              <a:gd name="connsiteY0" fmla="*/ 0 h 3741928"/>
              <a:gd name="connsiteX1" fmla="*/ 4262321 w 4378128"/>
              <a:gd name="connsiteY1" fmla="*/ 594897 h 3741928"/>
              <a:gd name="connsiteX2" fmla="*/ 4378128 w 4378128"/>
              <a:gd name="connsiteY2" fmla="*/ 700149 h 3741928"/>
              <a:gd name="connsiteX3" fmla="*/ 4378128 w 4378128"/>
              <a:gd name="connsiteY3" fmla="*/ 3741928 h 3741928"/>
              <a:gd name="connsiteX4" fmla="*/ 263831 w 4378128"/>
              <a:gd name="connsiteY4" fmla="*/ 3741928 h 3741928"/>
              <a:gd name="connsiteX5" fmla="*/ 204729 w 4378128"/>
              <a:gd name="connsiteY5" fmla="*/ 3619238 h 3741928"/>
              <a:gd name="connsiteX6" fmla="*/ 0 w 4378128"/>
              <a:gd name="connsiteY6" fmla="*/ 2605183 h 3741928"/>
              <a:gd name="connsiteX7" fmla="*/ 2605183 w 4378128"/>
              <a:gd name="connsiteY7" fmla="*/ 0 h 3741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8128" h="3741928">
                <a:moveTo>
                  <a:pt x="2605183" y="0"/>
                </a:moveTo>
                <a:cubicBezTo>
                  <a:pt x="3234659" y="0"/>
                  <a:pt x="3811992" y="223253"/>
                  <a:pt x="4262321" y="594897"/>
                </a:cubicBezTo>
                <a:lnTo>
                  <a:pt x="4378128" y="700149"/>
                </a:lnTo>
                <a:lnTo>
                  <a:pt x="4378128" y="3741928"/>
                </a:lnTo>
                <a:lnTo>
                  <a:pt x="263831" y="3741928"/>
                </a:lnTo>
                <a:lnTo>
                  <a:pt x="204729" y="3619238"/>
                </a:lnTo>
                <a:cubicBezTo>
                  <a:pt x="72899" y="3307558"/>
                  <a:pt x="0" y="2964884"/>
                  <a:pt x="0" y="2605183"/>
                </a:cubicBezTo>
                <a:cubicBezTo>
                  <a:pt x="0" y="1166380"/>
                  <a:pt x="1166380" y="0"/>
                  <a:pt x="26051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EA24D0-C854-4AA8-B8FD-D252660D8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9731" y="1"/>
            <a:ext cx="4208478" cy="3678281"/>
          </a:xfrm>
          <a:custGeom>
            <a:avLst/>
            <a:gdLst>
              <a:gd name="connsiteX0" fmla="*/ 711074 w 4208478"/>
              <a:gd name="connsiteY0" fmla="*/ 0 h 3678281"/>
              <a:gd name="connsiteX1" fmla="*/ 3497404 w 4208478"/>
              <a:gd name="connsiteY1" fmla="*/ 0 h 3678281"/>
              <a:gd name="connsiteX2" fmla="*/ 3592161 w 4208478"/>
              <a:gd name="connsiteY2" fmla="*/ 86120 h 3678281"/>
              <a:gd name="connsiteX3" fmla="*/ 4208478 w 4208478"/>
              <a:gd name="connsiteY3" fmla="*/ 1574042 h 3678281"/>
              <a:gd name="connsiteX4" fmla="*/ 2104239 w 4208478"/>
              <a:gd name="connsiteY4" fmla="*/ 3678281 h 3678281"/>
              <a:gd name="connsiteX5" fmla="*/ 0 w 4208478"/>
              <a:gd name="connsiteY5" fmla="*/ 1574042 h 3678281"/>
              <a:gd name="connsiteX6" fmla="*/ 616318 w 4208478"/>
              <a:gd name="connsiteY6" fmla="*/ 86120 h 367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8478" h="3678281">
                <a:moveTo>
                  <a:pt x="711074" y="0"/>
                </a:moveTo>
                <a:lnTo>
                  <a:pt x="3497404" y="0"/>
                </a:lnTo>
                <a:lnTo>
                  <a:pt x="3592161" y="86120"/>
                </a:lnTo>
                <a:cubicBezTo>
                  <a:pt x="3972953" y="466913"/>
                  <a:pt x="4208478" y="992973"/>
                  <a:pt x="4208478" y="1574042"/>
                </a:cubicBezTo>
                <a:cubicBezTo>
                  <a:pt x="4208478" y="2736181"/>
                  <a:pt x="3266378" y="3678281"/>
                  <a:pt x="2104239" y="3678281"/>
                </a:cubicBezTo>
                <a:cubicBezTo>
                  <a:pt x="942100" y="3678281"/>
                  <a:pt x="0" y="2736181"/>
                  <a:pt x="0" y="1574042"/>
                </a:cubicBezTo>
                <a:cubicBezTo>
                  <a:pt x="0" y="992973"/>
                  <a:pt x="235525" y="466913"/>
                  <a:pt x="616318" y="86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98EC4-3002-FD45-90A3-D70BC7856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064" y="1199034"/>
            <a:ext cx="1504802" cy="1463420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6415168" y="242291"/>
            <a:ext cx="2797407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latin typeface="Lato Black" panose="020F0A02020204030203" pitchFamily="34" charset="77"/>
              </a:rPr>
              <a:t>An app to match your kitchen 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latin typeface="Lato Black" panose="020F0A02020204030203" pitchFamily="34" charset="77"/>
              </a:rPr>
              <a:t>ingredients to recipes!</a:t>
            </a:r>
          </a:p>
        </p:txBody>
      </p:sp>
      <p:pic>
        <p:nvPicPr>
          <p:cNvPr id="7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69BC926-F0EF-C040-9D0A-D6A2783E2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728" y="3664734"/>
            <a:ext cx="2211772" cy="31296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23657D-7A30-7340-AB45-D3283C670809}"/>
              </a:ext>
            </a:extLst>
          </p:cNvPr>
          <p:cNvSpPr txBox="1"/>
          <p:nvPr/>
        </p:nvSpPr>
        <p:spPr>
          <a:xfrm>
            <a:off x="892817" y="3767453"/>
            <a:ext cx="552235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>
                <a:latin typeface="Lato" panose="020F0502020204030203" pitchFamily="34" charset="77"/>
              </a:rPr>
              <a:t>Origins: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latin typeface="Lato" panose="020F0502020204030203" pitchFamily="34" charset="77"/>
              </a:rPr>
              <a:t>The idea for this web application stemmed from the situation of the first Australian lockdown of Covid19, in which stores sold out of a lot of popular and favourite grocery items of customers.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latin typeface="Lato" panose="020F0502020204030203" pitchFamily="34" charset="77"/>
              </a:rPr>
              <a:t>Users wanting to stick to a grocery budget, so they do not want to be constantly going to the store to get expensive ingredients.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latin typeface="Lato" panose="020F0502020204030203" pitchFamily="34" charset="77"/>
              </a:rPr>
              <a:t>Users needing recipe inspiration for their weekly meals, and to search recipes based on dietary requirements and excluded ingredients.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latin typeface="Lato" panose="020F0502020204030203" pitchFamily="34" charset="77"/>
              </a:rPr>
              <a:t>Users that are new to the cooking scene and want to start with cooking by just utilising ingredients already at home.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>
                <a:latin typeface="Lato" panose="020F0502020204030203" pitchFamily="34" charset="77"/>
              </a:rPr>
              <a:t>This app can help to minimise food waste by helping users to combine items they may not have made a meal with otherwise.</a:t>
            </a:r>
          </a:p>
          <a:p>
            <a:br>
              <a:rPr lang="en-AU" sz="1200" dirty="0">
                <a:latin typeface="Lato" panose="020F0502020204030203" pitchFamily="34" charset="77"/>
              </a:rPr>
            </a:br>
            <a:endParaRPr lang="en-AU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AU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AU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AU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AU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US" sz="1200" dirty="0">
              <a:latin typeface="Lato" panose="020F0502020204030203" pitchFamily="34" charset="77"/>
            </a:endParaRPr>
          </a:p>
          <a:p>
            <a:pPr>
              <a:spcAft>
                <a:spcPts val="600"/>
              </a:spcAft>
            </a:pPr>
            <a:endParaRPr lang="en-US" sz="1200" dirty="0"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684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78" y="361949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Who: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5302553" y="1490118"/>
            <a:ext cx="5237331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Lato Black" panose="020F0A02020204030203" pitchFamily="34" charset="77"/>
              </a:rPr>
              <a:t>Key Demographics</a:t>
            </a:r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dirty="0">
                <a:latin typeface="Lato Black" panose="020F0A02020204030203" pitchFamily="34" charset="77"/>
              </a:rPr>
              <a:t>Gender, family status, profession, language,</a:t>
            </a:r>
          </a:p>
          <a:p>
            <a:r>
              <a:rPr lang="en-AU" sz="2000" dirty="0">
                <a:latin typeface="Lato Black" panose="020F0A02020204030203" pitchFamily="34" charset="77"/>
              </a:rPr>
              <a:t>main interests.</a:t>
            </a:r>
          </a:p>
          <a:p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b="1" dirty="0">
                <a:latin typeface="Lato Black" panose="020F0A02020204030203" pitchFamily="34" charset="77"/>
              </a:rPr>
              <a:t>Key Psychographics</a:t>
            </a:r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dirty="0">
                <a:latin typeface="Lato Black" panose="020F0A02020204030203" pitchFamily="34" charset="77"/>
              </a:rPr>
              <a:t>Likes and dislikes.</a:t>
            </a:r>
          </a:p>
          <a:p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b="1" dirty="0">
                <a:latin typeface="Lato Black" panose="020F0A02020204030203" pitchFamily="34" charset="77"/>
              </a:rPr>
              <a:t>Challenges</a:t>
            </a:r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dirty="0">
                <a:latin typeface="Lato Black" panose="020F0A02020204030203" pitchFamily="34" charset="77"/>
              </a:rPr>
              <a:t>What app will help them with.</a:t>
            </a:r>
          </a:p>
          <a:p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dirty="0">
                <a:latin typeface="Lato Black" panose="020F0A02020204030203" pitchFamily="34" charset="77"/>
              </a:rPr>
              <a:t>Preferred channels</a:t>
            </a:r>
          </a:p>
          <a:p>
            <a:r>
              <a:rPr lang="en-AU" sz="2000" dirty="0">
                <a:latin typeface="Lato Black" panose="020F0A02020204030203" pitchFamily="34" charset="77"/>
              </a:rPr>
              <a:t>Celeb chefs, social media, etc.</a:t>
            </a:r>
          </a:p>
          <a:p>
            <a:endParaRPr lang="en-AU" sz="2000" dirty="0">
              <a:latin typeface="Lato Black" panose="020F0A02020204030203" pitchFamily="34" charset="77"/>
            </a:endParaRPr>
          </a:p>
          <a:p>
            <a:r>
              <a:rPr lang="en-AU" sz="2000" dirty="0">
                <a:latin typeface="Lato Black" panose="020F0A02020204030203" pitchFamily="34" charset="77"/>
              </a:rPr>
              <a:t>Preferred content types</a:t>
            </a:r>
          </a:p>
          <a:p>
            <a:r>
              <a:rPr lang="en-AU" sz="2000" dirty="0">
                <a:latin typeface="Lato Black" panose="020F0A02020204030203" pitchFamily="34" charset="77"/>
              </a:rPr>
              <a:t>Blogs, social media posts, etc.</a:t>
            </a:r>
          </a:p>
          <a:p>
            <a:endParaRPr lang="en-AU" sz="2000" dirty="0">
              <a:latin typeface="Lato Black" panose="020F0A02020204030203" pitchFamily="34" charset="77"/>
            </a:endParaRPr>
          </a:p>
          <a:p>
            <a:endParaRPr lang="en-AU" sz="2000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85955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23" y="315974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Who:</a:t>
            </a:r>
          </a:p>
        </p:txBody>
      </p:sp>
      <p:pic>
        <p:nvPicPr>
          <p:cNvPr id="8194" name="Picture 2" descr="Sarah Persona">
            <a:extLst>
              <a:ext uri="{FF2B5EF4-FFF2-40B4-BE49-F238E27FC236}">
                <a16:creationId xmlns:a16="http://schemas.microsoft.com/office/drawing/2014/main" id="{07B082E3-A90E-A048-8730-A31616DB3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3" t="1524" r="4676" b="10318"/>
          <a:stretch/>
        </p:blipFill>
        <p:spPr bwMode="auto">
          <a:xfrm>
            <a:off x="523473" y="1394320"/>
            <a:ext cx="2323393" cy="192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35505DF-879A-2C4E-9D99-BD91CCD12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984" y="1394320"/>
            <a:ext cx="2480905" cy="1925234"/>
          </a:xfrm>
          <a:prstGeom prst="rect">
            <a:avLst/>
          </a:prstGeom>
        </p:spPr>
      </p:pic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330E45B-E503-DB44-BF9C-9CB7DD7B6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113" y="1364761"/>
            <a:ext cx="2225041" cy="1925234"/>
          </a:xfrm>
          <a:prstGeom prst="rect">
            <a:avLst/>
          </a:prstGeom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AC60299-3771-FA4B-871D-E47686C4E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9688" y="1394320"/>
            <a:ext cx="2536897" cy="19252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EFF260-E295-E54C-A203-30051A627FD6}"/>
              </a:ext>
            </a:extLst>
          </p:cNvPr>
          <p:cNvSpPr txBox="1"/>
          <p:nvPr/>
        </p:nvSpPr>
        <p:spPr>
          <a:xfrm>
            <a:off x="516476" y="3538447"/>
            <a:ext cx="2480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 Black" panose="020F0A02020204030203" pitchFamily="34" charset="77"/>
              </a:rPr>
              <a:t>Sarah: Busy Employed Mother of 3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353F24-A059-6748-BB03-E2A17D77FE26}"/>
              </a:ext>
            </a:extLst>
          </p:cNvPr>
          <p:cNvSpPr txBox="1"/>
          <p:nvPr/>
        </p:nvSpPr>
        <p:spPr>
          <a:xfrm>
            <a:off x="3406674" y="3538447"/>
            <a:ext cx="2480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Wayne: Full time worker, new to cooking hobby.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9341A2-1CEF-384A-BA9D-A1461C09A2CD}"/>
              </a:ext>
            </a:extLst>
          </p:cNvPr>
          <p:cNvSpPr txBox="1"/>
          <p:nvPr/>
        </p:nvSpPr>
        <p:spPr>
          <a:xfrm>
            <a:off x="6299490" y="3442138"/>
            <a:ext cx="2480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A02020204030203" pitchFamily="34" charset="77"/>
              </a:rPr>
              <a:t>Eliza: University student and vegetarian.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21E73-50E4-414B-9796-6877F2288BEE}"/>
              </a:ext>
            </a:extLst>
          </p:cNvPr>
          <p:cNvSpPr txBox="1"/>
          <p:nvPr/>
        </p:nvSpPr>
        <p:spPr>
          <a:xfrm>
            <a:off x="9189688" y="3417578"/>
            <a:ext cx="24809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77"/>
              </a:rPr>
              <a:t>Bez: Tech worker </a:t>
            </a:r>
            <a:r>
              <a:rPr lang="en-AU" b="1" dirty="0">
                <a:latin typeface="Lato" panose="020F0502020204030203" pitchFamily="34" charset="77"/>
              </a:rPr>
              <a:t>with an egg surplus, an interest in learning different ways to cook them and some extra time for cooking</a:t>
            </a:r>
            <a:r>
              <a:rPr lang="en-US" b="1" dirty="0">
                <a:latin typeface="Lato" panose="020F0502020204030203" pitchFamily="34" charset="7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93AE34-3A1A-DE4E-8514-884065D9131B}"/>
              </a:ext>
            </a:extLst>
          </p:cNvPr>
          <p:cNvSpPr txBox="1"/>
          <p:nvPr/>
        </p:nvSpPr>
        <p:spPr>
          <a:xfrm>
            <a:off x="523473" y="5619373"/>
            <a:ext cx="7187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Overall user stories</a:t>
            </a:r>
          </a:p>
          <a:p>
            <a:pPr marL="571500" indent="-57150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Stories for user profiles.</a:t>
            </a:r>
          </a:p>
          <a:p>
            <a:pPr marL="571500" indent="-571500">
              <a:buFontTx/>
              <a:buChar char="-"/>
            </a:pPr>
            <a:r>
              <a:rPr lang="en-US" dirty="0">
                <a:latin typeface="Lato Black" panose="020F0A02020204030203" pitchFamily="34" charset="77"/>
              </a:rPr>
              <a:t>Stories for beyond MVP.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2C5F865-627D-7E47-9BEC-15DC60C6BD88}"/>
              </a:ext>
            </a:extLst>
          </p:cNvPr>
          <p:cNvSpPr txBox="1">
            <a:spLocks/>
          </p:cNvSpPr>
          <p:nvPr/>
        </p:nvSpPr>
        <p:spPr>
          <a:xfrm>
            <a:off x="-197910" y="4568485"/>
            <a:ext cx="4845036" cy="1128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User Stories:</a:t>
            </a:r>
          </a:p>
        </p:txBody>
      </p:sp>
    </p:spTree>
    <p:extLst>
      <p:ext uri="{BB962C8B-B14F-4D97-AF65-F5344CB8AC3E}">
        <p14:creationId xmlns:p14="http://schemas.microsoft.com/office/powerpoint/2010/main" val="1157936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95" y="87074"/>
            <a:ext cx="2690191" cy="92351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What:</a:t>
            </a: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1D38C295-AFDB-0A4B-8A4D-452861E09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8" y="852852"/>
            <a:ext cx="1320800" cy="2603500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2DEDBD-9287-6742-ADFB-3858E325B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377" y="852852"/>
            <a:ext cx="1308100" cy="2603500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66DA20-1C2A-2241-9203-36E729E3A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313" y="838200"/>
            <a:ext cx="1308100" cy="2590800"/>
          </a:xfrm>
          <a:prstGeom prst="rect">
            <a:avLst/>
          </a:prstGeom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B8A323-66B5-A044-A7F2-35E71518CC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1906" y="852852"/>
            <a:ext cx="1346200" cy="2616200"/>
          </a:xfrm>
          <a:prstGeom prst="rect">
            <a:avLst/>
          </a:prstGeom>
        </p:spPr>
      </p:pic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776170-2178-D04C-99AD-BDEC1C642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2855" y="838200"/>
            <a:ext cx="1308100" cy="2628900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4F68E0-B088-D845-A73F-9D8FA6C45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3791" y="838200"/>
            <a:ext cx="1346200" cy="2616200"/>
          </a:xfrm>
          <a:prstGeom prst="rect">
            <a:avLst/>
          </a:prstGeom>
        </p:spPr>
      </p:pic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2DE244-8BBB-4844-946D-535F3420AF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7556" y="838200"/>
            <a:ext cx="1295400" cy="2616200"/>
          </a:xfrm>
          <a:prstGeom prst="rect">
            <a:avLst/>
          </a:prstGeom>
        </p:spPr>
      </p:pic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E3C011-2CDC-5E4B-B5A9-1198EF5403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78768" y="838200"/>
            <a:ext cx="1346200" cy="2641600"/>
          </a:xfrm>
          <a:prstGeom prst="rect">
            <a:avLst/>
          </a:prstGeom>
        </p:spPr>
      </p:pic>
      <p:pic>
        <p:nvPicPr>
          <p:cNvPr id="31" name="Picture 30" descr="A picture containing indoor, food, sitting, computer&#10;&#10;Description automatically generated">
            <a:extLst>
              <a:ext uri="{FF2B5EF4-FFF2-40B4-BE49-F238E27FC236}">
                <a16:creationId xmlns:a16="http://schemas.microsoft.com/office/drawing/2014/main" id="{25282F7A-298E-AE4A-AA21-95A0F6BE56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639" y="3018037"/>
            <a:ext cx="1247610" cy="2616200"/>
          </a:xfrm>
          <a:prstGeom prst="rect">
            <a:avLst/>
          </a:prstGeom>
        </p:spPr>
      </p:pic>
      <p:pic>
        <p:nvPicPr>
          <p:cNvPr id="33" name="Picture 3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211D91-014A-9D42-B93F-67802567BE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9659" y="3043437"/>
            <a:ext cx="1256847" cy="2590800"/>
          </a:xfrm>
          <a:prstGeom prst="rect">
            <a:avLst/>
          </a:prstGeom>
        </p:spPr>
      </p:pic>
      <p:pic>
        <p:nvPicPr>
          <p:cNvPr id="35" name="Picture 3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39251F-ADB3-AA46-A6EC-C50951ED93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74307" y="3040794"/>
            <a:ext cx="1256847" cy="2636314"/>
          </a:xfrm>
          <a:prstGeom prst="rect">
            <a:avLst/>
          </a:prstGeom>
        </p:spPr>
      </p:pic>
      <p:pic>
        <p:nvPicPr>
          <p:cNvPr id="37" name="Picture 3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AC7EAB-1170-5E41-B688-3D44F7BE4F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19210" y="3040794"/>
            <a:ext cx="1308100" cy="2616200"/>
          </a:xfrm>
          <a:prstGeom prst="rect">
            <a:avLst/>
          </a:prstGeom>
        </p:spPr>
      </p:pic>
      <p:pic>
        <p:nvPicPr>
          <p:cNvPr id="39" name="Picture 3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DFE8BB-6E4E-E340-B08D-8EEA5075E7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11706" y="3030737"/>
            <a:ext cx="1259963" cy="2590800"/>
          </a:xfrm>
          <a:prstGeom prst="rect">
            <a:avLst/>
          </a:prstGeom>
        </p:spPr>
      </p:pic>
      <p:pic>
        <p:nvPicPr>
          <p:cNvPr id="41" name="Picture 4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9559EA-BF3D-FB46-A8EE-E4F8FA3BC9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25301" y="3043437"/>
            <a:ext cx="1267670" cy="2590800"/>
          </a:xfrm>
          <a:prstGeom prst="rect">
            <a:avLst/>
          </a:prstGeom>
        </p:spPr>
      </p:pic>
      <p:pic>
        <p:nvPicPr>
          <p:cNvPr id="43" name="Picture 4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20848F-9C8D-D046-8BA4-2CA8081406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60886" y="3018037"/>
            <a:ext cx="1259964" cy="2590800"/>
          </a:xfrm>
          <a:prstGeom prst="rect">
            <a:avLst/>
          </a:prstGeom>
        </p:spPr>
      </p:pic>
      <p:pic>
        <p:nvPicPr>
          <p:cNvPr id="45" name="Picture 4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DFFFCB-04CC-F94E-9A85-9216E8BD4DE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81591" y="3018037"/>
            <a:ext cx="13121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4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Food on a table&#10;&#10;Description automatically generated">
            <a:extLst>
              <a:ext uri="{FF2B5EF4-FFF2-40B4-BE49-F238E27FC236}">
                <a16:creationId xmlns:a16="http://schemas.microsoft.com/office/drawing/2014/main" id="{B045F9AC-E7CD-0F4F-BAC8-1FBF08BB4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282" y="2391507"/>
            <a:ext cx="1913004" cy="2723103"/>
          </a:xfrm>
          <a:prstGeom prst="rect">
            <a:avLst/>
          </a:prstGeom>
        </p:spPr>
      </p:pic>
      <p:pic>
        <p:nvPicPr>
          <p:cNvPr id="29" name="Picture 2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392003D-16E1-5F4A-BED7-C8176645D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043" y="121480"/>
            <a:ext cx="1350608" cy="1918556"/>
          </a:xfrm>
          <a:prstGeom prst="rect">
            <a:avLst/>
          </a:prstGeom>
        </p:spPr>
      </p:pic>
      <p:pic>
        <p:nvPicPr>
          <p:cNvPr id="31" name="Picture 30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81D22CFA-E2FE-B140-B77E-3E13F4B42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474" y="121480"/>
            <a:ext cx="1354071" cy="1918556"/>
          </a:xfrm>
          <a:prstGeom prst="rect">
            <a:avLst/>
          </a:prstGeom>
        </p:spPr>
      </p:pic>
      <p:pic>
        <p:nvPicPr>
          <p:cNvPr id="35" name="Picture 3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5A823B9-36C0-EC43-80E0-E20D8C9F5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2452" y="121480"/>
            <a:ext cx="2301290" cy="3278307"/>
          </a:xfrm>
          <a:prstGeom prst="rect">
            <a:avLst/>
          </a:prstGeom>
        </p:spPr>
      </p:pic>
      <p:pic>
        <p:nvPicPr>
          <p:cNvPr id="37" name="Picture 3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9E972B-6771-C648-A949-08F594B8A8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146" y="2462716"/>
            <a:ext cx="1617648" cy="2306185"/>
          </a:xfrm>
          <a:prstGeom prst="rect">
            <a:avLst/>
          </a:prstGeom>
        </p:spPr>
      </p:pic>
      <p:pic>
        <p:nvPicPr>
          <p:cNvPr id="39" name="Picture 38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62E3C600-5FA2-A84E-8B2B-F35285CEBC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9126" y="1188151"/>
            <a:ext cx="1685566" cy="2406711"/>
          </a:xfrm>
          <a:prstGeom prst="rect">
            <a:avLst/>
          </a:prstGeom>
        </p:spPr>
      </p:pic>
      <p:pic>
        <p:nvPicPr>
          <p:cNvPr id="41" name="Picture 4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DA13C2-B742-BD40-8B0E-2690C021FF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9126" y="3753058"/>
            <a:ext cx="1685566" cy="2392555"/>
          </a:xfrm>
          <a:prstGeom prst="rect">
            <a:avLst/>
          </a:prstGeom>
        </p:spPr>
      </p:pic>
      <p:pic>
        <p:nvPicPr>
          <p:cNvPr id="47" name="Picture 4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7F085B-5376-FA40-8671-1A470EE2E0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3101" y="5549691"/>
            <a:ext cx="1913004" cy="1319139"/>
          </a:xfrm>
          <a:prstGeom prst="rect">
            <a:avLst/>
          </a:prstGeom>
        </p:spPr>
      </p:pic>
      <p:pic>
        <p:nvPicPr>
          <p:cNvPr id="49" name="Picture 4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47AB97-D821-F847-8B4C-BE28DBAE78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2276" y="973368"/>
            <a:ext cx="1422264" cy="828082"/>
          </a:xfrm>
          <a:prstGeom prst="rect">
            <a:avLst/>
          </a:prstGeom>
        </p:spPr>
      </p:pic>
      <p:pic>
        <p:nvPicPr>
          <p:cNvPr id="51" name="Picture 50" descr="Graphical user interface&#10;&#10;Description automatically generated">
            <a:extLst>
              <a:ext uri="{FF2B5EF4-FFF2-40B4-BE49-F238E27FC236}">
                <a16:creationId xmlns:a16="http://schemas.microsoft.com/office/drawing/2014/main" id="{8042DB9D-AB8C-6B4F-B6A9-D5C0D447BD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0754" y="383311"/>
            <a:ext cx="1418639" cy="828082"/>
          </a:xfrm>
          <a:prstGeom prst="rect">
            <a:avLst/>
          </a:prstGeom>
        </p:spPr>
      </p:pic>
      <p:pic>
        <p:nvPicPr>
          <p:cNvPr id="11264" name="Picture 1126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13BD110-2866-9D49-A266-44E36633AE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7215" y="2217215"/>
            <a:ext cx="2270212" cy="3214864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E962A8E-190D-7946-A342-6EB55BE8D290}"/>
              </a:ext>
            </a:extLst>
          </p:cNvPr>
          <p:cNvCxnSpPr>
            <a:cxnSpLocks/>
          </p:cNvCxnSpPr>
          <p:nvPr/>
        </p:nvCxnSpPr>
        <p:spPr>
          <a:xfrm>
            <a:off x="4286779" y="2806574"/>
            <a:ext cx="119326" cy="2743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342090D-5337-6648-8F96-5E36AF24E0A8}"/>
              </a:ext>
            </a:extLst>
          </p:cNvPr>
          <p:cNvCxnSpPr>
            <a:cxnSpLocks/>
          </p:cNvCxnSpPr>
          <p:nvPr/>
        </p:nvCxnSpPr>
        <p:spPr>
          <a:xfrm flipH="1">
            <a:off x="1846173" y="3594862"/>
            <a:ext cx="663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F783E21-D647-C54F-9D69-2423B11EB06F}"/>
              </a:ext>
            </a:extLst>
          </p:cNvPr>
          <p:cNvCxnSpPr>
            <a:cxnSpLocks/>
            <a:endCxn id="49" idx="2"/>
          </p:cNvCxnSpPr>
          <p:nvPr/>
        </p:nvCxnSpPr>
        <p:spPr>
          <a:xfrm flipH="1" flipV="1">
            <a:off x="6533408" y="1801450"/>
            <a:ext cx="120890" cy="2145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7" name="Picture 1127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D338F78-2AE0-2546-A2FD-871D452113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59105" y="2382133"/>
            <a:ext cx="1026768" cy="2885027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AFECBE5-77CF-0544-A0F6-4FC070635836}"/>
              </a:ext>
            </a:extLst>
          </p:cNvPr>
          <p:cNvCxnSpPr>
            <a:cxnSpLocks/>
          </p:cNvCxnSpPr>
          <p:nvPr/>
        </p:nvCxnSpPr>
        <p:spPr>
          <a:xfrm flipH="1" flipV="1">
            <a:off x="4406105" y="2943344"/>
            <a:ext cx="620599" cy="32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FDB467C-C2EE-8944-973D-E24CA0E270EE}"/>
              </a:ext>
            </a:extLst>
          </p:cNvPr>
          <p:cNvCxnSpPr>
            <a:cxnSpLocks/>
          </p:cNvCxnSpPr>
          <p:nvPr/>
        </p:nvCxnSpPr>
        <p:spPr>
          <a:xfrm flipH="1" flipV="1">
            <a:off x="3581704" y="2040036"/>
            <a:ext cx="1254629" cy="1829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E0FCA0C-796D-F249-A704-98DA30BC0047}"/>
              </a:ext>
            </a:extLst>
          </p:cNvPr>
          <p:cNvCxnSpPr>
            <a:cxnSpLocks/>
          </p:cNvCxnSpPr>
          <p:nvPr/>
        </p:nvCxnSpPr>
        <p:spPr>
          <a:xfrm flipH="1" flipV="1">
            <a:off x="2282652" y="2040036"/>
            <a:ext cx="2598102" cy="1575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A10BC98-AFB8-CB43-8697-42641488C9D8}"/>
              </a:ext>
            </a:extLst>
          </p:cNvPr>
          <p:cNvCxnSpPr>
            <a:cxnSpLocks/>
          </p:cNvCxnSpPr>
          <p:nvPr/>
        </p:nvCxnSpPr>
        <p:spPr>
          <a:xfrm flipV="1">
            <a:off x="4935775" y="1211393"/>
            <a:ext cx="271764" cy="3903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115835D-F925-4942-B855-7188B88DB28F}"/>
              </a:ext>
            </a:extLst>
          </p:cNvPr>
          <p:cNvCxnSpPr>
            <a:cxnSpLocks/>
          </p:cNvCxnSpPr>
          <p:nvPr/>
        </p:nvCxnSpPr>
        <p:spPr>
          <a:xfrm flipH="1" flipV="1">
            <a:off x="5464223" y="1241560"/>
            <a:ext cx="1129630" cy="2705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538129D-B609-2D4F-9D59-6535E56587F4}"/>
              </a:ext>
            </a:extLst>
          </p:cNvPr>
          <p:cNvCxnSpPr>
            <a:cxnSpLocks/>
          </p:cNvCxnSpPr>
          <p:nvPr/>
        </p:nvCxnSpPr>
        <p:spPr>
          <a:xfrm flipV="1">
            <a:off x="5411198" y="1525391"/>
            <a:ext cx="410981" cy="3589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93B947C-4CC8-6C42-9048-1C35CEF9BCFC}"/>
              </a:ext>
            </a:extLst>
          </p:cNvPr>
          <p:cNvCxnSpPr>
            <a:cxnSpLocks/>
          </p:cNvCxnSpPr>
          <p:nvPr/>
        </p:nvCxnSpPr>
        <p:spPr>
          <a:xfrm flipV="1">
            <a:off x="5303374" y="2040036"/>
            <a:ext cx="2652298" cy="2175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52E6909-1B02-284F-8DB7-08B18075D338}"/>
              </a:ext>
            </a:extLst>
          </p:cNvPr>
          <p:cNvCxnSpPr>
            <a:cxnSpLocks/>
          </p:cNvCxnSpPr>
          <p:nvPr/>
        </p:nvCxnSpPr>
        <p:spPr>
          <a:xfrm>
            <a:off x="5331582" y="2806574"/>
            <a:ext cx="4952160" cy="59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EC5FEDC-ABBD-3C49-86C2-E099974763C4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11101" y="4454090"/>
            <a:ext cx="4778025" cy="49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64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492" y="494952"/>
            <a:ext cx="5749508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MVP Features: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541075" y="1490118"/>
            <a:ext cx="71879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User Account and Authentication.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User accounts.</a:t>
            </a:r>
          </a:p>
          <a:p>
            <a:pPr marL="1028700" lvl="1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Account Settings</a:t>
            </a:r>
          </a:p>
          <a:p>
            <a:pPr marL="1028700" lvl="1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Preferences (diet and health labels)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Fridge/pantry ingredients.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Recipe search.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Lato Black" panose="020F0A02020204030203" pitchFamily="34" charset="77"/>
              </a:rPr>
              <a:t>Save recipes.</a:t>
            </a:r>
          </a:p>
          <a:p>
            <a:pPr marL="571500" indent="-571500">
              <a:buFontTx/>
              <a:buChar char="-"/>
            </a:pPr>
            <a:endParaRPr lang="en-US" sz="3600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60904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572" y="361949"/>
            <a:ext cx="7467060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Nice to have Features: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552950" y="1905000"/>
            <a:ext cx="718794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200" dirty="0">
                <a:latin typeface="Lato Black" panose="020F0A02020204030203" pitchFamily="34" charset="77"/>
              </a:rPr>
              <a:t>Search history.</a:t>
            </a:r>
          </a:p>
          <a:p>
            <a:pPr marL="571500" indent="-571500">
              <a:buFontTx/>
              <a:buChar char="-"/>
            </a:pPr>
            <a:r>
              <a:rPr lang="en-US" sz="3200" dirty="0" err="1">
                <a:latin typeface="Lato Black" panose="020F0A02020204030203" pitchFamily="34" charset="77"/>
              </a:rPr>
              <a:t>Oauth</a:t>
            </a:r>
            <a:r>
              <a:rPr lang="en-US" sz="3200" dirty="0">
                <a:latin typeface="Lato Black" panose="020F0A02020204030203" pitchFamily="34" charset="77"/>
              </a:rPr>
              <a:t>.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latin typeface="Lato Black" panose="020F0A02020204030203" pitchFamily="34" charset="77"/>
              </a:rPr>
              <a:t>Recipe of the week on home page.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latin typeface="Lato Black" panose="020F0A02020204030203" pitchFamily="34" charset="77"/>
              </a:rPr>
              <a:t>Recipe Collections- Save recipes per collection. (</a:t>
            </a:r>
            <a:r>
              <a:rPr lang="en-US" sz="3200" dirty="0" err="1">
                <a:latin typeface="Lato Black" panose="020F0A02020204030203" pitchFamily="34" charset="77"/>
              </a:rPr>
              <a:t>eg.</a:t>
            </a:r>
            <a:r>
              <a:rPr lang="en-US" sz="3200" dirty="0">
                <a:latin typeface="Lato Black" panose="020F0A02020204030203" pitchFamily="34" charset="77"/>
              </a:rPr>
              <a:t> Breakfast, Chicken dishes </a:t>
            </a:r>
            <a:r>
              <a:rPr lang="en-US" sz="3200" dirty="0" err="1">
                <a:latin typeface="Lato Black" panose="020F0A02020204030203" pitchFamily="34" charset="77"/>
              </a:rPr>
              <a:t>etc</a:t>
            </a:r>
            <a:r>
              <a:rPr lang="en-US" sz="3200" dirty="0">
                <a:latin typeface="Lato Black" panose="020F0A02020204030203" pitchFamily="34" charset="77"/>
              </a:rPr>
              <a:t>).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latin typeface="Lato Black" panose="020F0A02020204030203" pitchFamily="34" charset="77"/>
              </a:rPr>
              <a:t>Rate and review Recipes.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latin typeface="Lato Black" panose="020F0A02020204030203" pitchFamily="34" charset="77"/>
              </a:rPr>
              <a:t>User Profile Advancements .</a:t>
            </a:r>
          </a:p>
        </p:txBody>
      </p:sp>
    </p:spTree>
    <p:extLst>
      <p:ext uri="{BB962C8B-B14F-4D97-AF65-F5344CB8AC3E}">
        <p14:creationId xmlns:p14="http://schemas.microsoft.com/office/powerpoint/2010/main" val="2246323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057-E546-C742-9EA3-BBE713E20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179" y="391390"/>
            <a:ext cx="3207476" cy="11281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D7300"/>
                </a:solidFill>
                <a:latin typeface="Paytone One" pitchFamily="2" charset="77"/>
                <a:cs typeface="Damascus" pitchFamily="2" charset="-78"/>
              </a:rPr>
              <a:t>How: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D982-FAAC-E14C-A473-619D32B4B171}"/>
              </a:ext>
            </a:extLst>
          </p:cNvPr>
          <p:cNvSpPr txBox="1"/>
          <p:nvPr/>
        </p:nvSpPr>
        <p:spPr>
          <a:xfrm>
            <a:off x="4612352" y="661207"/>
            <a:ext cx="7420469" cy="10341293"/>
          </a:xfrm>
          <a:prstGeom prst="rect">
            <a:avLst/>
          </a:prstGeom>
          <a:noFill/>
        </p:spPr>
        <p:txBody>
          <a:bodyPr wrap="none" numCol="2" rtlCol="0">
            <a:spAutoFit/>
          </a:bodyPr>
          <a:lstStyle/>
          <a:p>
            <a:r>
              <a:rPr lang="en-AU" b="1" dirty="0"/>
              <a:t>Design and Planning</a:t>
            </a:r>
            <a:endParaRPr lang="en-AU" dirty="0"/>
          </a:p>
          <a:p>
            <a:r>
              <a:rPr lang="en-AU" dirty="0"/>
              <a:t>Trello (Planning)</a:t>
            </a:r>
          </a:p>
          <a:p>
            <a:r>
              <a:rPr lang="en-AU" dirty="0"/>
              <a:t>Miro (Wireframing)</a:t>
            </a:r>
          </a:p>
          <a:p>
            <a:r>
              <a:rPr lang="en-AU" dirty="0" err="1"/>
              <a:t>xtensio</a:t>
            </a:r>
            <a:r>
              <a:rPr lang="en-AU" dirty="0"/>
              <a:t> (Personas)</a:t>
            </a:r>
          </a:p>
          <a:p>
            <a:r>
              <a:rPr lang="en-AU" dirty="0"/>
              <a:t>Framer (Prototypes)</a:t>
            </a:r>
          </a:p>
          <a:p>
            <a:r>
              <a:rPr lang="en-AU" dirty="0"/>
              <a:t>Lucid Chart (Diagramming)</a:t>
            </a:r>
          </a:p>
          <a:p>
            <a:r>
              <a:rPr lang="en-AU" dirty="0"/>
              <a:t>Slack (Team Communication)</a:t>
            </a:r>
          </a:p>
          <a:p>
            <a:endParaRPr lang="en-AU" dirty="0"/>
          </a:p>
          <a:p>
            <a:r>
              <a:rPr lang="en-AU" b="1" dirty="0"/>
              <a:t>Frontend</a:t>
            </a:r>
            <a:endParaRPr lang="en-AU" dirty="0"/>
          </a:p>
          <a:p>
            <a:r>
              <a:rPr lang="en-AU" dirty="0"/>
              <a:t>HTML5</a:t>
            </a:r>
          </a:p>
          <a:p>
            <a:r>
              <a:rPr lang="en-AU" dirty="0"/>
              <a:t>CSS3</a:t>
            </a:r>
          </a:p>
          <a:p>
            <a:r>
              <a:rPr lang="en-AU" dirty="0"/>
              <a:t>React JS</a:t>
            </a:r>
          </a:p>
          <a:p>
            <a:r>
              <a:rPr lang="en-AU" dirty="0"/>
              <a:t>JavaScript</a:t>
            </a:r>
          </a:p>
          <a:p>
            <a:r>
              <a:rPr lang="en-AU" dirty="0"/>
              <a:t>JSX</a:t>
            </a:r>
          </a:p>
          <a:p>
            <a:r>
              <a:rPr lang="en-AU" dirty="0"/>
              <a:t>Material-UI (Possible Icons)</a:t>
            </a:r>
          </a:p>
          <a:p>
            <a:r>
              <a:rPr lang="en-AU" dirty="0"/>
              <a:t>Bootstrap (Possible CSS framework use)</a:t>
            </a:r>
          </a:p>
          <a:p>
            <a:r>
              <a:rPr lang="en-AU" dirty="0" err="1"/>
              <a:t>Axios</a:t>
            </a:r>
            <a:r>
              <a:rPr lang="en-AU" dirty="0"/>
              <a:t> (Http Requests)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b="1" dirty="0"/>
              <a:t>Backend</a:t>
            </a:r>
            <a:endParaRPr lang="en-AU" dirty="0"/>
          </a:p>
          <a:p>
            <a:r>
              <a:rPr lang="en-AU" dirty="0" err="1"/>
              <a:t>ExpressJS</a:t>
            </a:r>
            <a:endParaRPr lang="en-AU" dirty="0"/>
          </a:p>
          <a:p>
            <a:r>
              <a:rPr lang="en-AU" dirty="0"/>
              <a:t>Node JS</a:t>
            </a:r>
          </a:p>
          <a:p>
            <a:r>
              <a:rPr lang="en-AU" dirty="0"/>
              <a:t>Passport (Authentication)</a:t>
            </a:r>
          </a:p>
          <a:p>
            <a:r>
              <a:rPr lang="en-AU" dirty="0"/>
              <a:t>Passport-JWT (Json Web Token Auth)</a:t>
            </a:r>
          </a:p>
          <a:p>
            <a:r>
              <a:rPr lang="en-AU" dirty="0"/>
              <a:t>Express Session (Session Tracking)</a:t>
            </a:r>
          </a:p>
          <a:p>
            <a:endParaRPr lang="en-AU" dirty="0"/>
          </a:p>
          <a:p>
            <a:r>
              <a:rPr lang="en-AU" b="1" dirty="0"/>
              <a:t>Database</a:t>
            </a:r>
            <a:endParaRPr lang="en-AU" dirty="0"/>
          </a:p>
          <a:p>
            <a:r>
              <a:rPr lang="en-AU" dirty="0"/>
              <a:t>MongoDB</a:t>
            </a:r>
          </a:p>
          <a:p>
            <a:r>
              <a:rPr lang="en-AU" dirty="0"/>
              <a:t>Mongoose</a:t>
            </a:r>
          </a:p>
          <a:p>
            <a:endParaRPr lang="en-AU" dirty="0"/>
          </a:p>
          <a:p>
            <a:r>
              <a:rPr lang="en-AU" b="1" dirty="0"/>
              <a:t>Testing</a:t>
            </a:r>
            <a:endParaRPr lang="en-AU" dirty="0"/>
          </a:p>
          <a:p>
            <a:r>
              <a:rPr lang="en-AU" dirty="0"/>
              <a:t>Cypress- Front-end</a:t>
            </a:r>
          </a:p>
          <a:p>
            <a:r>
              <a:rPr lang="en-AU" dirty="0" err="1"/>
              <a:t>Supertest</a:t>
            </a:r>
            <a:r>
              <a:rPr lang="en-AU" dirty="0"/>
              <a:t>- (Server Testing)</a:t>
            </a:r>
          </a:p>
          <a:p>
            <a:r>
              <a:rPr lang="en-AU" dirty="0" err="1"/>
              <a:t>SuperAgent</a:t>
            </a:r>
            <a:r>
              <a:rPr lang="en-AU" dirty="0"/>
              <a:t> (Server Testing)</a:t>
            </a:r>
          </a:p>
          <a:p>
            <a:r>
              <a:rPr lang="en-AU" dirty="0"/>
              <a:t>Mocha- (Testing Framework)</a:t>
            </a:r>
          </a:p>
          <a:p>
            <a:r>
              <a:rPr lang="en-AU" dirty="0"/>
              <a:t>Enzyme- (React Testing)</a:t>
            </a:r>
          </a:p>
          <a:p>
            <a:endParaRPr lang="en-AU" dirty="0"/>
          </a:p>
          <a:p>
            <a:r>
              <a:rPr lang="en-AU" b="1" dirty="0"/>
              <a:t>Other</a:t>
            </a:r>
            <a:endParaRPr lang="en-AU" dirty="0"/>
          </a:p>
          <a:p>
            <a:r>
              <a:rPr lang="en-AU" dirty="0" err="1"/>
              <a:t>Edamam</a:t>
            </a:r>
            <a:r>
              <a:rPr lang="en-AU" dirty="0"/>
              <a:t> API or </a:t>
            </a:r>
            <a:r>
              <a:rPr lang="en-AU" dirty="0" err="1"/>
              <a:t>Spoonacular</a:t>
            </a:r>
            <a:endParaRPr lang="en-AU" dirty="0"/>
          </a:p>
          <a:p>
            <a:r>
              <a:rPr lang="en-AU" dirty="0"/>
              <a:t>Heroku - (Deployment Server)</a:t>
            </a:r>
          </a:p>
          <a:p>
            <a:r>
              <a:rPr lang="en-AU" dirty="0"/>
              <a:t>Netlify- (Deployment Client)</a:t>
            </a:r>
          </a:p>
          <a:p>
            <a:endParaRPr lang="en-AU" dirty="0">
              <a:latin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82512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657</Words>
  <Application>Microsoft Macintosh PowerPoint</Application>
  <PresentationFormat>Widescreen</PresentationFormat>
  <Paragraphs>154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Lato</vt:lpstr>
      <vt:lpstr>Lato Black</vt:lpstr>
      <vt:lpstr>Paytone One</vt:lpstr>
      <vt:lpstr>Office Theme</vt:lpstr>
      <vt:lpstr> FridgeMate      </vt:lpstr>
      <vt:lpstr>What:</vt:lpstr>
      <vt:lpstr>Who:</vt:lpstr>
      <vt:lpstr>Who:</vt:lpstr>
      <vt:lpstr>What:</vt:lpstr>
      <vt:lpstr>PowerPoint Presentation</vt:lpstr>
      <vt:lpstr>MVP Features:</vt:lpstr>
      <vt:lpstr>Nice to have Features:</vt:lpstr>
      <vt:lpstr>How:</vt:lpstr>
      <vt:lpstr>How:</vt:lpstr>
      <vt:lpstr>How:</vt:lpstr>
      <vt:lpstr>When: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FridgeMate      </dc:title>
  <dc:creator>Leanne Druhan</dc:creator>
  <cp:lastModifiedBy>Leanne Druhan</cp:lastModifiedBy>
  <cp:revision>10</cp:revision>
  <dcterms:created xsi:type="dcterms:W3CDTF">2020-12-06T03:39:01Z</dcterms:created>
  <dcterms:modified xsi:type="dcterms:W3CDTF">2020-12-06T05:49:24Z</dcterms:modified>
</cp:coreProperties>
</file>